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uke Cuperus" initials="BC" lastIdx="2" clrIdx="0">
    <p:extLst>
      <p:ext uri="{19B8F6BF-5375-455C-9EA6-DF929625EA0E}">
        <p15:presenceInfo xmlns:p15="http://schemas.microsoft.com/office/powerpoint/2012/main" userId="Bouke Cuper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Stijl, licht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>
        <p:scale>
          <a:sx n="80" d="100"/>
          <a:sy n="80" d="100"/>
        </p:scale>
        <p:origin x="17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61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834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14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04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9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56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987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4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54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23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2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KQ75uZ4Bgc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88D4BD-0D62-46F1-A4B1-75A40693A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   MTH H2 </a:t>
            </a:r>
            <a:r>
              <a:rPr lang="nl-NL" dirty="0">
                <a:solidFill>
                  <a:srgbClr val="FF0000"/>
                </a:solidFill>
              </a:rPr>
              <a:t>Veilig 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052A2E-D722-403E-B0F5-4EDB7C932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	    Hygiëne, besmetting, micro- en macro-organismen</a:t>
            </a:r>
          </a:p>
          <a:p>
            <a:pPr marL="0" indent="0">
              <a:buNone/>
            </a:pPr>
            <a:r>
              <a:rPr lang="nl-NL" dirty="0"/>
              <a:t>	Reinigen, desinfecteren en steriliseren van instrumenten</a:t>
            </a:r>
            <a:br>
              <a:rPr lang="nl-NL" dirty="0"/>
            </a:br>
            <a:br>
              <a:rPr lang="nl-NL" dirty="0"/>
            </a:b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C862157-A42D-4359-86D4-3DE331738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063" y="3429000"/>
            <a:ext cx="6426200" cy="296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51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cap="none" dirty="0"/>
              <a:t>Desinfecteren (2)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2349795"/>
            <a:ext cx="9720071" cy="402336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Hoe goed iets uiteindelijk wordt gedesinfecteerd, hangt af van: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De aard en de concentratie van de vloeistof;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De duur en de inwerking;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De aard van het te ontsmetten materiaal;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Het milieu waarin micro-organismen zich bevinden.</a:t>
            </a:r>
          </a:p>
        </p:txBody>
      </p:sp>
    </p:spTree>
    <p:extLst>
      <p:ext uri="{BB962C8B-B14F-4D97-AF65-F5344CB8AC3E}">
        <p14:creationId xmlns:p14="http://schemas.microsoft.com/office/powerpoint/2010/main" val="319488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cap="none" dirty="0"/>
              <a:t>Steriliseren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Proces van verhitting, waarbij alle levende micro-organismen worden gedood.</a:t>
            </a:r>
          </a:p>
          <a:p>
            <a:endParaRPr lang="nl-NL" dirty="0"/>
          </a:p>
          <a:p>
            <a:r>
              <a:rPr lang="nl-NL" b="1" dirty="0"/>
              <a:t>Wanneer is steriliteit vereist: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Wanneer een barrière, zoals de huid of slijmvliezen worden doorbroken (bijv. een operatie). </a:t>
            </a:r>
          </a:p>
        </p:txBody>
      </p:sp>
    </p:spTree>
    <p:extLst>
      <p:ext uri="{BB962C8B-B14F-4D97-AF65-F5344CB8AC3E}">
        <p14:creationId xmlns:p14="http://schemas.microsoft.com/office/powerpoint/2010/main" val="3410885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cap="none" dirty="0"/>
              <a:t>Steriliseren (2)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05220"/>
              </p:ext>
            </p:extLst>
          </p:nvPr>
        </p:nvGraphicFramePr>
        <p:xfrm>
          <a:off x="841153" y="2084832"/>
          <a:ext cx="10790864" cy="4616431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697716">
                  <a:extLst>
                    <a:ext uri="{9D8B030D-6E8A-4147-A177-3AD203B41FA5}">
                      <a16:colId xmlns:a16="http://schemas.microsoft.com/office/drawing/2014/main" val="3757598914"/>
                    </a:ext>
                  </a:extLst>
                </a:gridCol>
                <a:gridCol w="2697716">
                  <a:extLst>
                    <a:ext uri="{9D8B030D-6E8A-4147-A177-3AD203B41FA5}">
                      <a16:colId xmlns:a16="http://schemas.microsoft.com/office/drawing/2014/main" val="199787628"/>
                    </a:ext>
                  </a:extLst>
                </a:gridCol>
                <a:gridCol w="2697716">
                  <a:extLst>
                    <a:ext uri="{9D8B030D-6E8A-4147-A177-3AD203B41FA5}">
                      <a16:colId xmlns:a16="http://schemas.microsoft.com/office/drawing/2014/main" val="2887073283"/>
                    </a:ext>
                  </a:extLst>
                </a:gridCol>
                <a:gridCol w="2697716">
                  <a:extLst>
                    <a:ext uri="{9D8B030D-6E8A-4147-A177-3AD203B41FA5}">
                      <a16:colId xmlns:a16="http://schemas.microsoft.com/office/drawing/2014/main" val="4031561061"/>
                    </a:ext>
                  </a:extLst>
                </a:gridCol>
              </a:tblGrid>
              <a:tr h="867391">
                <a:tc>
                  <a:txBody>
                    <a:bodyPr/>
                    <a:lstStyle/>
                    <a:p>
                      <a:r>
                        <a:rPr lang="nl-NL" dirty="0"/>
                        <a:t>Kwalificatie</a:t>
                      </a:r>
                      <a:r>
                        <a:rPr lang="nl-NL" baseline="0" dirty="0"/>
                        <a:t> instrumentarium: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 contact geweest met: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Wijze van ontsmetten</a:t>
                      </a:r>
                      <a:r>
                        <a:rPr lang="nl-NL" baseline="0" dirty="0"/>
                        <a:t> (</a:t>
                      </a:r>
                      <a:r>
                        <a:rPr lang="nl-NL" baseline="0" dirty="0" err="1"/>
                        <a:t>decontamineren</a:t>
                      </a:r>
                      <a:r>
                        <a:rPr lang="nl-NL" baseline="0" dirty="0"/>
                        <a:t>):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Voorbeelden: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294737"/>
                  </a:ext>
                </a:extLst>
              </a:tr>
              <a:tr h="867391">
                <a:tc>
                  <a:txBody>
                    <a:bodyPr/>
                    <a:lstStyle/>
                    <a:p>
                      <a:r>
                        <a:rPr lang="nl-NL" dirty="0"/>
                        <a:t>1. Niet kritisch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/>
                        <a:t>Intacte h</a:t>
                      </a:r>
                      <a:r>
                        <a:rPr lang="nl-NL" dirty="0"/>
                        <a:t>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Alleen reinigen</a:t>
                      </a:r>
                      <a:r>
                        <a:rPr lang="nl-NL" baseline="0" dirty="0"/>
                        <a:t> en goed drogen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stethoscoop,</a:t>
                      </a:r>
                      <a:r>
                        <a:rPr lang="nl-NL" baseline="0" dirty="0"/>
                        <a:t> reflexhamer, verbandschaar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451819"/>
                  </a:ext>
                </a:extLst>
              </a:tr>
              <a:tr h="867391">
                <a:tc>
                  <a:txBody>
                    <a:bodyPr/>
                    <a:lstStyle/>
                    <a:p>
                      <a:r>
                        <a:rPr lang="nl-NL" dirty="0"/>
                        <a:t>2. Semi-kritisch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Slijmvliezen of </a:t>
                      </a:r>
                      <a:r>
                        <a:rPr lang="nl-NL" b="1" dirty="0"/>
                        <a:t>niet</a:t>
                      </a:r>
                      <a:r>
                        <a:rPr lang="nl-NL" b="0" dirty="0"/>
                        <a:t> </a:t>
                      </a:r>
                      <a:r>
                        <a:rPr lang="nl-NL" dirty="0"/>
                        <a:t>intacte huid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Reinigen, desinfecteren</a:t>
                      </a:r>
                      <a:r>
                        <a:rPr lang="nl-NL" baseline="0" dirty="0"/>
                        <a:t> en goed drogen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Keelspiegel, neusspeculum, cerumenhaakje, tekenpincet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625366"/>
                  </a:ext>
                </a:extLst>
              </a:tr>
              <a:tr h="867391">
                <a:tc>
                  <a:txBody>
                    <a:bodyPr/>
                    <a:lstStyle/>
                    <a:p>
                      <a:r>
                        <a:rPr lang="nl-NL" dirty="0"/>
                        <a:t>3.</a:t>
                      </a:r>
                      <a:r>
                        <a:rPr lang="nl-NL" baseline="0" dirty="0"/>
                        <a:t> Kritisch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baseline="0" dirty="0"/>
                        <a:t>Steriele lichaamsholten of steriel weefsel</a:t>
                      </a:r>
                    </a:p>
                    <a:p>
                      <a:endParaRPr lang="nl-NL" b="0" baseline="0" dirty="0"/>
                    </a:p>
                    <a:p>
                      <a:r>
                        <a:rPr lang="nl-NL" sz="1000" b="0" baseline="0" dirty="0"/>
                        <a:t>Bron: website NHG 2017</a:t>
                      </a:r>
                    </a:p>
                    <a:p>
                      <a:r>
                        <a:rPr lang="nl-NL" sz="1000" b="0" baseline="0" dirty="0"/>
                        <a:t>Reiniging en sterilisatie van instrumentarium</a:t>
                      </a:r>
                      <a:endParaRPr lang="nl-NL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Reinigen, steriliseren en goed</a:t>
                      </a:r>
                      <a:r>
                        <a:rPr lang="nl-NL" baseline="0" dirty="0"/>
                        <a:t> drogen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Instrumenten</a:t>
                      </a:r>
                      <a:r>
                        <a:rPr lang="nl-NL" baseline="0" dirty="0"/>
                        <a:t> voor chirurgische ingrepen (</a:t>
                      </a:r>
                      <a:r>
                        <a:rPr lang="nl-NL" baseline="0" dirty="0" err="1"/>
                        <a:t>oogboor</a:t>
                      </a:r>
                      <a:r>
                        <a:rPr lang="nl-NL" baseline="0" dirty="0"/>
                        <a:t>, speculum, naaldvoerder)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315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943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cap="none" dirty="0"/>
              <a:t>Steriliseren (3)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b="1" dirty="0"/>
              <a:t>Algemene regels voor het klaarmaken van instrumenten t.b.v. sterilisatie: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Reinigen gaat altijd voor steriliseren;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Voorbereiding (voorbehandelen, verzamelen, voorreinigen en eventueel demonteren, beoordelen kritisch, semi-kritisch en niet kritisch materiaal);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Huishoudelijk schoonmaken, afspoelen, drogen;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Evt. desinfecteren, naspoelen, drogen, evt. monteren;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Visuele controle van het reinigingsresultaat en van de correcte staat van het materiaal;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Eventueel sorteren, verpakken en steriliseren.</a:t>
            </a:r>
          </a:p>
        </p:txBody>
      </p:sp>
    </p:spTree>
    <p:extLst>
      <p:ext uri="{BB962C8B-B14F-4D97-AF65-F5344CB8AC3E}">
        <p14:creationId xmlns:p14="http://schemas.microsoft.com/office/powerpoint/2010/main" val="2606417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cap="none" dirty="0"/>
              <a:t>Autoclaaf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5882" y="2084832"/>
            <a:ext cx="7088241" cy="4023360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Effectief, omdat stoom een goede warmtegeleider is;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Stoom komt in aanraking met koelere instrumenten en zal condenseren, zodat er dus weer water ontstaat en het proces van warmte en stoom zich continue herhaalt;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Na afloop sterilisatie wordt er d.m.v. een pompje stoom afgezogen en kunnen de instrumenten drogen;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De autoclaaf is geschikt voor alle materialen;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Sterilisatieproces is direct te controleren, d.m.v. de indicatortape;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First in, first out principe.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629" y="2645139"/>
            <a:ext cx="3002725" cy="197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56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cap="none" dirty="0"/>
              <a:t>Voor- en nadelen van een autoclaaf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556490"/>
              </p:ext>
            </p:extLst>
          </p:nvPr>
        </p:nvGraphicFramePr>
        <p:xfrm>
          <a:off x="859815" y="2403229"/>
          <a:ext cx="10230216" cy="28018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15108">
                  <a:extLst>
                    <a:ext uri="{9D8B030D-6E8A-4147-A177-3AD203B41FA5}">
                      <a16:colId xmlns:a16="http://schemas.microsoft.com/office/drawing/2014/main" val="433284180"/>
                    </a:ext>
                  </a:extLst>
                </a:gridCol>
                <a:gridCol w="5115108">
                  <a:extLst>
                    <a:ext uri="{9D8B030D-6E8A-4147-A177-3AD203B41FA5}">
                      <a16:colId xmlns:a16="http://schemas.microsoft.com/office/drawing/2014/main" val="2092830300"/>
                    </a:ext>
                  </a:extLst>
                </a:gridCol>
              </a:tblGrid>
              <a:tr h="453509">
                <a:tc>
                  <a:txBody>
                    <a:bodyPr/>
                    <a:lstStyle/>
                    <a:p>
                      <a:r>
                        <a:rPr lang="nl-NL" dirty="0"/>
                        <a:t>Voordelen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Nadelen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464123"/>
                  </a:ext>
                </a:extLst>
              </a:tr>
              <a:tr h="782769">
                <a:tc>
                  <a:txBody>
                    <a:bodyPr/>
                    <a:lstStyle/>
                    <a:p>
                      <a:r>
                        <a:rPr lang="nl-NL" dirty="0"/>
                        <a:t>Snelle</a:t>
                      </a:r>
                      <a:r>
                        <a:rPr lang="nl-NL" baseline="0" dirty="0"/>
                        <a:t> procedure.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Het verpakken van instrumenten en materialen kost tijd.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236951"/>
                  </a:ext>
                </a:extLst>
              </a:tr>
              <a:tr h="782769">
                <a:tc>
                  <a:txBody>
                    <a:bodyPr/>
                    <a:lstStyle/>
                    <a:p>
                      <a:r>
                        <a:rPr lang="nl-NL" dirty="0"/>
                        <a:t>Mogelijkheid van controle steriliteit.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Na veelvuldig</a:t>
                      </a:r>
                      <a:r>
                        <a:rPr lang="nl-NL" baseline="0" dirty="0"/>
                        <a:t> </a:t>
                      </a:r>
                      <a:r>
                        <a:rPr lang="nl-NL" baseline="0" dirty="0" err="1"/>
                        <a:t>autoclaveren</a:t>
                      </a:r>
                      <a:r>
                        <a:rPr lang="nl-NL" baseline="0" dirty="0"/>
                        <a:t> verkleuren de instrumenten.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353618"/>
                  </a:ext>
                </a:extLst>
              </a:tr>
              <a:tr h="782769">
                <a:tc>
                  <a:txBody>
                    <a:bodyPr/>
                    <a:lstStyle/>
                    <a:p>
                      <a:r>
                        <a:rPr lang="nl-NL" dirty="0"/>
                        <a:t>Mogelijkheid om van tevoren setjes te maken.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801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289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cap="none" dirty="0"/>
              <a:t>Disposables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Disposables zijn instrumenten en materialen voor eenmalig gebruik. </a:t>
            </a:r>
          </a:p>
          <a:p>
            <a:pPr marL="0" indent="0">
              <a:buNone/>
            </a:pPr>
            <a:r>
              <a:rPr lang="nl-NL" dirty="0"/>
              <a:t>De disposables hebben voor- en nadelen.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Voordelen:</a:t>
            </a:r>
            <a:r>
              <a:rPr lang="nl-NL" dirty="0"/>
              <a:t> steriliteit gewaarborgd, het bespaart tijd en is gemakkelijk mee te nemen.</a:t>
            </a:r>
          </a:p>
          <a:p>
            <a:pPr marL="0" indent="0">
              <a:buNone/>
            </a:pPr>
            <a:r>
              <a:rPr lang="nl-NL" b="1" dirty="0"/>
              <a:t>Nadelen: </a:t>
            </a:r>
            <a:r>
              <a:rPr lang="nl-NL" dirty="0"/>
              <a:t>duur, veel opslagruimte nodig en milieu onvriendelijk. 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i="1" dirty="0"/>
              <a:t>Voorbeelden?</a:t>
            </a:r>
          </a:p>
        </p:txBody>
      </p:sp>
    </p:spTree>
    <p:extLst>
      <p:ext uri="{BB962C8B-B14F-4D97-AF65-F5344CB8AC3E}">
        <p14:creationId xmlns:p14="http://schemas.microsoft.com/office/powerpoint/2010/main" val="3017734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cap="none" dirty="0" err="1"/>
              <a:t>Anti-sepsis</a:t>
            </a:r>
            <a:r>
              <a:rPr lang="nl-NL" cap="none" dirty="0"/>
              <a:t> (asepsis)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2084832"/>
            <a:ext cx="5564241" cy="4023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Dit houdt in: het ontsmetten van de huid voorafgaand aan wondbehandeling of een chirurgische ingreep.</a:t>
            </a:r>
          </a:p>
          <a:p>
            <a:pPr marL="0" indent="0">
              <a:buNone/>
            </a:pPr>
            <a:r>
              <a:rPr lang="nl-NL" dirty="0"/>
              <a:t>Het ontsmetten van de huid doet de bacteriële kolonisatie van de huid dalen en onderdrukt tijdelijk de groei.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Voorbeelden van antiseptica: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Alcohol;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Chloorhexidine;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Betadine.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433" y="2461845"/>
            <a:ext cx="4290762" cy="284870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16174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cap="none" dirty="0"/>
              <a:t>Steriele handschoenen aantrekken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https://www.youtube.com/watch?v=6KQ75uZ4Bgc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1214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cap="none" dirty="0"/>
              <a:t>Vragen?</a:t>
            </a:r>
          </a:p>
        </p:txBody>
      </p:sp>
      <p:pic>
        <p:nvPicPr>
          <p:cNvPr id="4" name="Tijdelijke aanduiding voor inhoud 3" descr="vraa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30177" y="2404773"/>
            <a:ext cx="3707973" cy="2780980"/>
          </a:xfrm>
        </p:spPr>
      </p:pic>
    </p:spTree>
    <p:extLst>
      <p:ext uri="{BB962C8B-B14F-4D97-AF65-F5344CB8AC3E}">
        <p14:creationId xmlns:p14="http://schemas.microsoft.com/office/powerpoint/2010/main" val="2930663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054998" cy="1499616"/>
          </a:xfrm>
        </p:spPr>
        <p:txBody>
          <a:bodyPr/>
          <a:lstStyle/>
          <a:p>
            <a:r>
              <a:rPr lang="nl-NL" cap="none" dirty="0"/>
              <a:t>Wat is hygiëne ook alweer?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Hygiëne betekent gezondheidsleer en heeft tot doel de gezondheid van de mens te bevorderen of te continueren. </a:t>
            </a:r>
          </a:p>
          <a:p>
            <a:endParaRPr lang="nl-NL" dirty="0"/>
          </a:p>
          <a:p>
            <a:r>
              <a:rPr lang="nl-NL" dirty="0"/>
              <a:t>Hygiënisch werken heeft als doel: het voorkomen van infecties</a:t>
            </a:r>
          </a:p>
          <a:p>
            <a:endParaRPr lang="nl-NL" dirty="0"/>
          </a:p>
          <a:p>
            <a:r>
              <a:rPr lang="nl-NL" dirty="0"/>
              <a:t>Hiervoor was een werkgroep opgericht: </a:t>
            </a:r>
            <a:r>
              <a:rPr lang="nl-NL" b="1" dirty="0"/>
              <a:t>WIP (Werkgroep Infectie Preventie)</a:t>
            </a:r>
          </a:p>
          <a:p>
            <a:r>
              <a:rPr lang="nl-NL" dirty="0"/>
              <a:t>Zij ontwierpen een effectief preventiebeleid om het aantal zorginfecties te reduceren. Zij ontwierpen een effectief preventiebeleid om het aantal zorginfecties te reduceren. Omdat de Werkgroep Infectiepreventie per 1 juni 2017 is opgeheven, is ook de helpdeskfunctie komen te vervallen. Er blijkt echter wel behoefte aan een helpdesk voor vragen over WIP-richtlijnen. </a:t>
            </a:r>
            <a:r>
              <a:rPr lang="nl-NL"/>
              <a:t>Het ministerie van Volksgezondheid, Welzijn en Sport heeft de Landelijke Coördinatie Infectieziektebestrijding (LCI) van het RIVM gevraagd deze tijdelijke helpdeskfunctie in te richten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6601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cap="none" dirty="0"/>
              <a:t>Besmetting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Besmetting houdt in dat je een levend micro-organisme overbrengt van de ene plaats naar de andere.</a:t>
            </a:r>
          </a:p>
          <a:p>
            <a:endParaRPr lang="nl-NL" dirty="0"/>
          </a:p>
          <a:p>
            <a:r>
              <a:rPr lang="nl-NL" b="1" dirty="0"/>
              <a:t>Ziektekiemen:</a:t>
            </a:r>
            <a:r>
              <a:rPr lang="nl-NL" dirty="0"/>
              <a:t> verwekkers van ziekten of overbrengers van ziekten (</a:t>
            </a:r>
            <a:r>
              <a:rPr lang="nl-NL" i="1" dirty="0"/>
              <a:t>pathogeen</a:t>
            </a:r>
            <a:r>
              <a:rPr lang="nl-NL" dirty="0"/>
              <a:t>). Voorbeeld?</a:t>
            </a:r>
          </a:p>
          <a:p>
            <a:endParaRPr lang="nl-NL" b="1" dirty="0"/>
          </a:p>
          <a:p>
            <a:r>
              <a:rPr lang="nl-NL" b="1" dirty="0"/>
              <a:t>Commensalen:</a:t>
            </a:r>
            <a:r>
              <a:rPr lang="nl-NL" dirty="0"/>
              <a:t> micro-organismen die op/in de mens leven zonder schade aan te brengen. Voorbeeld?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690274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cap="none" dirty="0"/>
              <a:t>Micro-organismen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1" cy="4569968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Zijn niet met het blote oog waarneembaar;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Veelal met eigen stofwisseling;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</a:t>
            </a:r>
            <a:r>
              <a:rPr lang="nl-NL" b="1" dirty="0"/>
              <a:t>Bacteriën</a:t>
            </a:r>
            <a:r>
              <a:rPr lang="nl-NL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b="1" dirty="0"/>
              <a:t> Virussen</a:t>
            </a:r>
            <a:r>
              <a:rPr lang="nl-NL" dirty="0"/>
              <a:t> (</a:t>
            </a:r>
            <a:r>
              <a:rPr lang="nl-NL" sz="1300" dirty="0"/>
              <a:t>bij een virus heeft een micro-organisme een cel van de mens nodig om zich te vermeerderen.)                          Is</a:t>
            </a: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b="1" dirty="0"/>
              <a:t> Gisten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b="1" dirty="0"/>
              <a:t> Schimmels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b="1" dirty="0"/>
              <a:t> Protozoën. 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Port </a:t>
            </a:r>
            <a:r>
              <a:rPr lang="nl-NL" b="1" dirty="0" err="1"/>
              <a:t>d’entrée</a:t>
            </a:r>
            <a:r>
              <a:rPr lang="nl-NL" dirty="0"/>
              <a:t>: mond, luchtwegen, huid, urinewegen, geslachtsorganen.</a:t>
            </a:r>
          </a:p>
          <a:p>
            <a:pPr marL="0" indent="0">
              <a:buNone/>
            </a:pPr>
            <a:endParaRPr lang="nl-NL" sz="1100" dirty="0"/>
          </a:p>
          <a:p>
            <a:pPr marL="0" indent="0">
              <a:buNone/>
            </a:pPr>
            <a:r>
              <a:rPr lang="nl-NL" sz="1100" dirty="0"/>
              <a:t>Bron RIVM</a:t>
            </a:r>
          </a:p>
        </p:txBody>
      </p:sp>
    </p:spTree>
    <p:extLst>
      <p:ext uri="{BB962C8B-B14F-4D97-AF65-F5344CB8AC3E}">
        <p14:creationId xmlns:p14="http://schemas.microsoft.com/office/powerpoint/2010/main" val="2618213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cap="none" dirty="0"/>
              <a:t>Macro-organismen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Deze zijn </a:t>
            </a:r>
            <a:r>
              <a:rPr lang="nl-NL" b="1" dirty="0"/>
              <a:t>wel</a:t>
            </a:r>
            <a:r>
              <a:rPr lang="nl-NL" dirty="0"/>
              <a:t> met het blote oog waarneembaar, zoals: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parasieten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insecten (vliegende, kruipende)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knaagdieren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977" y="3271724"/>
            <a:ext cx="3868712" cy="240795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6120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cap="none" dirty="0"/>
              <a:t>Besmetting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6" y="1823574"/>
            <a:ext cx="9720071" cy="402336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Besmetting kun je onderverdelen in besmetting door </a:t>
            </a:r>
            <a:r>
              <a:rPr lang="nl-NL" b="1" dirty="0"/>
              <a:t>direct</a:t>
            </a:r>
            <a:r>
              <a:rPr lang="nl-NL" dirty="0"/>
              <a:t> contact en besmetting door </a:t>
            </a:r>
            <a:r>
              <a:rPr lang="nl-NL" b="1" dirty="0"/>
              <a:t>indirect</a:t>
            </a:r>
            <a:r>
              <a:rPr lang="nl-NL" dirty="0"/>
              <a:t> contact.</a:t>
            </a:r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929633"/>
              </p:ext>
            </p:extLst>
          </p:nvPr>
        </p:nvGraphicFramePr>
        <p:xfrm>
          <a:off x="1024126" y="2624672"/>
          <a:ext cx="10076264" cy="34549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38132">
                  <a:extLst>
                    <a:ext uri="{9D8B030D-6E8A-4147-A177-3AD203B41FA5}">
                      <a16:colId xmlns:a16="http://schemas.microsoft.com/office/drawing/2014/main" val="1947570357"/>
                    </a:ext>
                  </a:extLst>
                </a:gridCol>
                <a:gridCol w="5038132">
                  <a:extLst>
                    <a:ext uri="{9D8B030D-6E8A-4147-A177-3AD203B41FA5}">
                      <a16:colId xmlns:a16="http://schemas.microsoft.com/office/drawing/2014/main" val="112175868"/>
                    </a:ext>
                  </a:extLst>
                </a:gridCol>
              </a:tblGrid>
              <a:tr h="447335">
                <a:tc>
                  <a:txBody>
                    <a:bodyPr/>
                    <a:lstStyle/>
                    <a:p>
                      <a:r>
                        <a:rPr lang="nl-NL" dirty="0"/>
                        <a:t>Direct</a:t>
                      </a:r>
                      <a:r>
                        <a:rPr lang="nl-NL" baseline="0" dirty="0"/>
                        <a:t> contact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Indirect contact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807871"/>
                  </a:ext>
                </a:extLst>
              </a:tr>
              <a:tr h="447335">
                <a:tc>
                  <a:txBody>
                    <a:bodyPr/>
                    <a:lstStyle/>
                    <a:p>
                      <a:r>
                        <a:rPr lang="nl-NL" dirty="0"/>
                        <a:t>Niezen, hoesten</a:t>
                      </a:r>
                      <a:r>
                        <a:rPr lang="nl-NL" baseline="0" dirty="0"/>
                        <a:t> (o.a. griep, tuberculose)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Toiletten (o.a. hepatitis 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397963"/>
                  </a:ext>
                </a:extLst>
              </a:tr>
              <a:tr h="447335">
                <a:tc>
                  <a:txBody>
                    <a:bodyPr/>
                    <a:lstStyle/>
                    <a:p>
                      <a:r>
                        <a:rPr lang="nl-NL" dirty="0"/>
                        <a:t>Huidcontact</a:t>
                      </a:r>
                      <a:r>
                        <a:rPr lang="nl-NL" baseline="0" dirty="0"/>
                        <a:t> (o.a. schurft, krentenbaard)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Rauw of slecht bereide voeding en drinken (o.a.</a:t>
                      </a:r>
                      <a:r>
                        <a:rPr lang="nl-NL" baseline="0" dirty="0"/>
                        <a:t> salmonella)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189747"/>
                  </a:ext>
                </a:extLst>
              </a:tr>
              <a:tr h="447335">
                <a:tc>
                  <a:txBody>
                    <a:bodyPr/>
                    <a:lstStyle/>
                    <a:p>
                      <a:r>
                        <a:rPr lang="nl-NL" dirty="0"/>
                        <a:t>Seksueel</a:t>
                      </a:r>
                      <a:r>
                        <a:rPr lang="nl-NL" baseline="0" dirty="0"/>
                        <a:t> contact (o.a. chlamydia, gonorroe)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Water (o.a. cholera)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401453"/>
                  </a:ext>
                </a:extLst>
              </a:tr>
              <a:tr h="447335">
                <a:tc>
                  <a:txBody>
                    <a:bodyPr/>
                    <a:lstStyle/>
                    <a:p>
                      <a:r>
                        <a:rPr lang="nl-NL" dirty="0"/>
                        <a:t>Van moeder op kind (o.a. hepatitis</a:t>
                      </a:r>
                      <a:r>
                        <a:rPr lang="nl-NL" baseline="0" dirty="0"/>
                        <a:t> B)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Bloedtransfusie met bloed van besmette mensen (o.a. hepatitis B/C en HIV)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333413"/>
                  </a:ext>
                </a:extLst>
              </a:tr>
              <a:tr h="447335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Insecten die steken en bijten (o.a.</a:t>
                      </a:r>
                      <a:r>
                        <a:rPr lang="nl-NL" baseline="0" dirty="0"/>
                        <a:t> malaria, ziekte van Lyme) en ratten (ziekte van Weil)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889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975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cap="none" dirty="0"/>
              <a:t>Taken voor jou als DA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Als doktersassistente moet je ook maatregelen nemen om besmetting zoveel mogelijk te voorkomen.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Praktijkruimten zo schoon mogelijk houden;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Gebruikte instrumenten huishoudelijk schoonmaken, desinfecteren en steriliseren;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Gebruikte verbandmiddelen direct weggooien;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Persoonlijke hygiëne in acht nemen. </a:t>
            </a:r>
          </a:p>
        </p:txBody>
      </p:sp>
    </p:spTree>
    <p:extLst>
      <p:ext uri="{BB962C8B-B14F-4D97-AF65-F5344CB8AC3E}">
        <p14:creationId xmlns:p14="http://schemas.microsoft.com/office/powerpoint/2010/main" val="800667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cap="none" dirty="0"/>
              <a:t>Huishoudelijk schoonmaken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Hierbij worden instrumenten en materialen gereinigd met behulp van water, zeep en een harde borstel/</a:t>
            </a:r>
            <a:r>
              <a:rPr lang="nl-NL" dirty="0" err="1"/>
              <a:t>ragger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b="1" dirty="0"/>
              <a:t>Doel:</a:t>
            </a:r>
            <a:r>
              <a:rPr lang="nl-NL" dirty="0"/>
              <a:t> een </a:t>
            </a:r>
            <a:r>
              <a:rPr lang="nl-NL" u="sng" dirty="0"/>
              <a:t>deel</a:t>
            </a:r>
            <a:r>
              <a:rPr lang="nl-NL" dirty="0"/>
              <a:t> van de micro-organismen verwijderen.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481486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cap="none" dirty="0"/>
              <a:t>Desinfecteren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Doel:</a:t>
            </a:r>
            <a:r>
              <a:rPr lang="nl-NL" dirty="0"/>
              <a:t> het verlagen van het besmettingsniveau, door zoveel mogelijk ziektekiemen te vernietigen.</a:t>
            </a:r>
          </a:p>
          <a:p>
            <a:endParaRPr lang="nl-NL" b="1" dirty="0"/>
          </a:p>
          <a:p>
            <a:r>
              <a:rPr lang="nl-NL" dirty="0"/>
              <a:t>Dit kun je doen met behulp van: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b="1" dirty="0"/>
              <a:t>Desinfectans: </a:t>
            </a:r>
            <a:r>
              <a:rPr lang="nl-NL" dirty="0"/>
              <a:t>een chemische vloeistof, dat het vermogen bezit om een deel van de pathogene micro-organismen te doden, zodat de mogelijkheid tot besmetting aanzienlijk minder wordt;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Alcohol, </a:t>
            </a:r>
            <a:r>
              <a:rPr lang="nl-NL" dirty="0" err="1"/>
              <a:t>Hibitane</a:t>
            </a:r>
            <a:r>
              <a:rPr lang="nl-NL" dirty="0"/>
              <a:t>, </a:t>
            </a:r>
            <a:r>
              <a:rPr lang="nl-NL" dirty="0" err="1"/>
              <a:t>Dettol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60182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159</TotalTime>
  <Words>1062</Words>
  <Application>Microsoft Office PowerPoint</Application>
  <PresentationFormat>Breedbeeld</PresentationFormat>
  <Paragraphs>139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Century Gothic</vt:lpstr>
      <vt:lpstr>Tw Cen MT</vt:lpstr>
      <vt:lpstr>Wingdings</vt:lpstr>
      <vt:lpstr>Wingdings 3</vt:lpstr>
      <vt:lpstr>Integraal</vt:lpstr>
      <vt:lpstr>      MTH H2 Veilig werken</vt:lpstr>
      <vt:lpstr>Wat is hygiëne ook alweer?</vt:lpstr>
      <vt:lpstr>Besmetting</vt:lpstr>
      <vt:lpstr>Micro-organismen</vt:lpstr>
      <vt:lpstr>Macro-organismen</vt:lpstr>
      <vt:lpstr>Besmetting</vt:lpstr>
      <vt:lpstr>Taken voor jou als DA</vt:lpstr>
      <vt:lpstr>Huishoudelijk schoonmaken</vt:lpstr>
      <vt:lpstr>Desinfecteren</vt:lpstr>
      <vt:lpstr>Desinfecteren (2)</vt:lpstr>
      <vt:lpstr>Steriliseren</vt:lpstr>
      <vt:lpstr>Steriliseren (2)</vt:lpstr>
      <vt:lpstr>Steriliseren (3)</vt:lpstr>
      <vt:lpstr>Autoclaaf</vt:lpstr>
      <vt:lpstr>Voor- en nadelen van een autoclaaf</vt:lpstr>
      <vt:lpstr>Disposables</vt:lpstr>
      <vt:lpstr>Anti-sepsis (asepsis)</vt:lpstr>
      <vt:lpstr>Steriele handschoenen aantrekken</vt:lpstr>
      <vt:lpstr>Vragen?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Medisch technisch handelen</dc:title>
  <dc:creator>Hanneke Van Tuinen</dc:creator>
  <cp:lastModifiedBy>Bouke Cuperus</cp:lastModifiedBy>
  <cp:revision>22</cp:revision>
  <cp:lastPrinted>2019-09-02T12:27:48Z</cp:lastPrinted>
  <dcterms:created xsi:type="dcterms:W3CDTF">2018-09-10T08:20:20Z</dcterms:created>
  <dcterms:modified xsi:type="dcterms:W3CDTF">2019-09-13T13:30:55Z</dcterms:modified>
</cp:coreProperties>
</file>